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8213558" y="6265396"/>
            <a:ext cx="3978442" cy="5926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50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2780907"/>
            <a:ext cx="9144000" cy="247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 rot="-8100000">
            <a:off x="5031990" y="5793989"/>
            <a:ext cx="2128021" cy="2128021"/>
          </a:xfrm>
          <a:prstGeom prst="triangle">
            <a:avLst>
              <a:gd name="adj" fmla="val 100000"/>
            </a:avLst>
          </a:prstGeom>
          <a:solidFill>
            <a:srgbClr val="AB05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2174" y="5833064"/>
            <a:ext cx="927652" cy="86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2568" y="5979220"/>
            <a:ext cx="1856059" cy="71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3356" y="444686"/>
            <a:ext cx="925288" cy="15151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/>
          <p:nvPr/>
        </p:nvSpPr>
        <p:spPr>
          <a:xfrm>
            <a:off x="399710" y="5966372"/>
            <a:ext cx="717847" cy="8916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959" y="5978319"/>
            <a:ext cx="2911957" cy="72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782090" y="296646"/>
            <a:ext cx="1076547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513347" y="1119576"/>
            <a:ext cx="11165306" cy="50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8237914" y="6356350"/>
            <a:ext cx="222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1236869" y="6356350"/>
            <a:ext cx="65351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3" descr="AZSGC_sunset"/>
          <p:cNvPicPr preferRelativeResize="0"/>
          <p:nvPr/>
        </p:nvPicPr>
        <p:blipFill rotWithShape="1">
          <a:blip r:embed="rId2">
            <a:alphaModFix/>
          </a:blip>
          <a:srcRect l="12210" t="2715" r="13370" b="1529"/>
          <a:stretch/>
        </p:blipFill>
        <p:spPr>
          <a:xfrm>
            <a:off x="244604" y="126799"/>
            <a:ext cx="537486" cy="92220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2" name="Google Shape;32;p3" descr="nasa-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1585" y="126799"/>
            <a:ext cx="1073467" cy="91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513347" y="4172989"/>
            <a:ext cx="11152606" cy="199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513347" y="3491345"/>
            <a:ext cx="11152606" cy="49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4"/>
              </a:buClr>
              <a:buSzPts val="2400"/>
              <a:buFont typeface="Calibri"/>
              <a:buNone/>
              <a:defRPr sz="2400">
                <a:solidFill>
                  <a:srgbClr val="888A9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A94"/>
              </a:buClr>
              <a:buSzPts val="2000"/>
              <a:buNone/>
              <a:defRPr sz="2000">
                <a:solidFill>
                  <a:srgbClr val="888A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A94"/>
              </a:buClr>
              <a:buSzPts val="1800"/>
              <a:buNone/>
              <a:defRPr sz="1800">
                <a:solidFill>
                  <a:srgbClr val="888A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A94"/>
              </a:buClr>
              <a:buSzPts val="1600"/>
              <a:buNone/>
              <a:defRPr sz="1600">
                <a:solidFill>
                  <a:srgbClr val="888A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A94"/>
              </a:buClr>
              <a:buSzPts val="1600"/>
              <a:buNone/>
              <a:defRPr sz="1600">
                <a:solidFill>
                  <a:srgbClr val="888A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A94"/>
              </a:buClr>
              <a:buSzPts val="1600"/>
              <a:buNone/>
              <a:defRPr sz="1600">
                <a:solidFill>
                  <a:srgbClr val="888A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4"/>
              </a:buClr>
              <a:buSzPts val="1600"/>
              <a:buNone/>
              <a:defRPr sz="1600">
                <a:solidFill>
                  <a:srgbClr val="888A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4"/>
              </a:buClr>
              <a:buSzPts val="1600"/>
              <a:buNone/>
              <a:defRPr sz="1600">
                <a:solidFill>
                  <a:srgbClr val="888A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4"/>
              </a:buClr>
              <a:buSzPts val="1600"/>
              <a:buNone/>
              <a:defRPr sz="1600">
                <a:solidFill>
                  <a:srgbClr val="888A94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237914" y="6356350"/>
            <a:ext cx="222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1236869" y="6356350"/>
            <a:ext cx="65351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513347" y="365125"/>
            <a:ext cx="1116530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513347" y="1112363"/>
            <a:ext cx="5506453" cy="50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172199" y="1112363"/>
            <a:ext cx="5506453" cy="50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237914" y="6356350"/>
            <a:ext cx="222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1236869" y="6356350"/>
            <a:ext cx="65351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13347" y="365125"/>
            <a:ext cx="11168482" cy="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513348" y="1135733"/>
            <a:ext cx="548422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513348" y="2068684"/>
            <a:ext cx="5484228" cy="4120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6172199" y="1135733"/>
            <a:ext cx="550962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6172199" y="2068684"/>
            <a:ext cx="5509629" cy="4120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237914" y="6356350"/>
            <a:ext cx="222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1236869" y="6356350"/>
            <a:ext cx="65351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3347" y="365125"/>
            <a:ext cx="1116530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237914" y="6356350"/>
            <a:ext cx="222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236869" y="6356350"/>
            <a:ext cx="65351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237914" y="6356350"/>
            <a:ext cx="222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1236869" y="6356350"/>
            <a:ext cx="65351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13348" y="457200"/>
            <a:ext cx="42586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527549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513348" y="2057400"/>
            <a:ext cx="42586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237914" y="6356350"/>
            <a:ext cx="222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236869" y="6356350"/>
            <a:ext cx="65351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13348" y="457200"/>
            <a:ext cx="42586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527549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13348" y="2057400"/>
            <a:ext cx="42586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237914" y="6356350"/>
            <a:ext cx="222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236869" y="6356350"/>
            <a:ext cx="65351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13347" y="365125"/>
            <a:ext cx="1116530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AB05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13347" y="1119576"/>
            <a:ext cx="11165306" cy="50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237914" y="6356350"/>
            <a:ext cx="222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236869" y="6356350"/>
            <a:ext cx="65351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739124" y="6356806"/>
            <a:ext cx="939529" cy="36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 b="20245"/>
          <a:stretch/>
        </p:blipFill>
        <p:spPr>
          <a:xfrm>
            <a:off x="513347" y="6356350"/>
            <a:ext cx="448061" cy="3601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1524000" y="3494112"/>
            <a:ext cx="9144000" cy="247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Dashiel Pudwill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April 18, 2020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1524000" y="1914124"/>
            <a:ext cx="9144000" cy="150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959"/>
              <a:buFont typeface="Calibri"/>
              <a:buNone/>
            </a:pPr>
            <a:r>
              <a:rPr lang="en-US" sz="3959"/>
              <a:t>Dynamic Calibration of Pressure Transducers in a Shock Tube: Boundary Layer Stability &amp; Transition Laboratory</a:t>
            </a:r>
            <a:endParaRPr sz="3959"/>
          </a:p>
        </p:txBody>
      </p:sp>
      <p:pic>
        <p:nvPicPr>
          <p:cNvPr id="77" name="Google Shape;77;p11" descr="nasa-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130" y="220730"/>
            <a:ext cx="1289050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 descr="AZSGC_sunset"/>
          <p:cNvPicPr preferRelativeResize="0"/>
          <p:nvPr/>
        </p:nvPicPr>
        <p:blipFill rotWithShape="1">
          <a:blip r:embed="rId4">
            <a:alphaModFix/>
          </a:blip>
          <a:srcRect l="12210" t="2715" r="13370" b="1529"/>
          <a:stretch/>
        </p:blipFill>
        <p:spPr>
          <a:xfrm>
            <a:off x="158820" y="115956"/>
            <a:ext cx="765175" cy="13128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782090" y="296646"/>
            <a:ext cx="1076547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600"/>
              <a:buFont typeface="Calibri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513347" y="1119576"/>
            <a:ext cx="5582653" cy="50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•"/>
            </a:pPr>
            <a:r>
              <a:rPr lang="en-US" sz="2220"/>
              <a:t>Welding of pipe to flanges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•"/>
            </a:pPr>
            <a:r>
              <a:rPr lang="en-US" sz="2220"/>
              <a:t>Machining of permanent and removable plates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•"/>
            </a:pPr>
            <a:r>
              <a:rPr lang="en-US" sz="2220"/>
              <a:t>Design of Kulite mount on end cap of shock tube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•"/>
            </a:pPr>
            <a:r>
              <a:rPr lang="en-US" sz="2220"/>
              <a:t>Design of vacuum and pressure lines into opposing ends of the dynamic cell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•"/>
            </a:pPr>
            <a:r>
              <a:rPr lang="en-US" sz="2220"/>
              <a:t>Construction of a saddle to hold the shock tube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•"/>
            </a:pPr>
            <a:r>
              <a:rPr lang="en-US" sz="2220"/>
              <a:t>Characterization of mylar diaphragms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•"/>
            </a:pPr>
            <a:r>
              <a:rPr lang="en-US" sz="2220"/>
              <a:t>Testing -&gt; recording of frequency response of Kulite</a:t>
            </a:r>
            <a:endParaRPr sz="222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•"/>
            </a:pPr>
            <a:r>
              <a:rPr lang="en-US" sz="2220"/>
              <a:t>Implementation of recorded data through output filtering in real wind-tunnels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None/>
            </a:pPr>
            <a:endParaRPr sz="2220"/>
          </a:p>
          <a:p>
            <a:pPr marL="228600" lvl="0" indent="-876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None/>
            </a:pPr>
            <a:endParaRPr sz="2220"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656522"/>
            <a:ext cx="5771120" cy="3544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8022395" y="5383979"/>
            <a:ext cx="191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UofA AME Department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513347" y="3107228"/>
            <a:ext cx="1116530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9600"/>
              <a:buFont typeface="Calibri"/>
              <a:buNone/>
            </a:pPr>
            <a:r>
              <a:rPr lang="en-US" sz="9600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336883" y="321176"/>
            <a:ext cx="7174247" cy="5896743"/>
          </a:xfrm>
          <a:prstGeom prst="rect">
            <a:avLst/>
          </a:prstGeom>
          <a:solidFill>
            <a:schemeClr val="dk1">
              <a:alpha val="14901"/>
            </a:schemeClr>
          </a:solidFill>
          <a:ln w="127000" cap="sq" cmpd="thinThick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919482" y="152133"/>
            <a:ext cx="6204984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4000"/>
              <a:buFont typeface="Calibri"/>
              <a:buNone/>
            </a:pPr>
            <a:r>
              <a:rPr lang="en-US" sz="4000"/>
              <a:t>Background/Motivation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21515" y="1073426"/>
            <a:ext cx="6400919" cy="514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Calibri"/>
              <a:buChar char="•"/>
            </a:pPr>
            <a:r>
              <a:rPr lang="en-US" sz="1572"/>
              <a:t>Pressure Transducers: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Char char="•"/>
            </a:pPr>
            <a:r>
              <a:rPr lang="en-US" sz="1572"/>
              <a:t>Second-order Systems</a:t>
            </a:r>
            <a:endParaRPr/>
          </a:p>
          <a:p>
            <a:pPr marL="1143000" lvl="2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87"/>
              <a:buChar char="•"/>
            </a:pPr>
            <a:r>
              <a:rPr lang="en-US" sz="1387"/>
              <a:t>Governing equation of the form shown below</a:t>
            </a:r>
            <a:endParaRPr/>
          </a:p>
          <a:p>
            <a:pPr marL="1143000" lvl="2" indent="-14052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87"/>
              <a:buNone/>
            </a:pPr>
            <a:endParaRPr sz="1387"/>
          </a:p>
          <a:p>
            <a:pPr marL="1143000" lvl="2" indent="-12877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/>
          </a:p>
          <a:p>
            <a:pPr marL="1143000" lvl="2" indent="-12877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/>
          </a:p>
          <a:p>
            <a:pPr marL="1143000" lvl="2" indent="-12877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/>
          </a:p>
          <a:p>
            <a:pPr marL="1143000" lvl="2" indent="-12877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/>
          </a:p>
          <a:p>
            <a:pPr marL="1143000" lvl="2" indent="-12877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/>
          </a:p>
          <a:p>
            <a:pPr marL="1143000" lvl="2" indent="-12877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/>
          </a:p>
          <a:p>
            <a:pPr marL="1143000" lvl="2" indent="-12877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/>
          </a:p>
          <a:p>
            <a:pPr marL="228600" lvl="0" indent="-12877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Calibri"/>
              <a:buNone/>
            </a:pPr>
            <a:endParaRPr sz="1572"/>
          </a:p>
          <a:p>
            <a:pPr marL="228600" lvl="0" indent="-12877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Calibri"/>
              <a:buNone/>
            </a:pPr>
            <a:endParaRPr sz="1572"/>
          </a:p>
          <a:p>
            <a:pPr marL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Calibri"/>
              <a:buNone/>
            </a:pPr>
            <a:endParaRPr sz="1572"/>
          </a:p>
          <a:p>
            <a:pPr marL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Calibri"/>
              <a:buNone/>
            </a:pPr>
            <a:endParaRPr sz="1572"/>
          </a:p>
          <a:p>
            <a:pPr marL="228600" lvl="0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Calibri"/>
              <a:buChar char="•"/>
            </a:pPr>
            <a:r>
              <a:rPr lang="en-US" sz="1572"/>
              <a:t>Dynamic Cell: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Char char="•"/>
            </a:pPr>
            <a:r>
              <a:rPr lang="en-US" sz="1572"/>
              <a:t>Determine resonance, damping, and frequency response of pressure transducers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Char char="•"/>
            </a:pPr>
            <a:r>
              <a:rPr lang="en-US" sz="1572"/>
              <a:t>Ability to calculate/account for how the sensor signal will change in response to step function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Char char="•"/>
            </a:pPr>
            <a:r>
              <a:rPr lang="en-US" sz="1572"/>
              <a:t>Allows for better data processing through output filtering</a:t>
            </a:r>
            <a:endParaRPr/>
          </a:p>
          <a:p>
            <a:pPr marL="457200" lvl="1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/>
          </a:p>
          <a:p>
            <a:pPr marL="457200" lvl="1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4227" y="1190107"/>
            <a:ext cx="5337774" cy="339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993" y="1802512"/>
            <a:ext cx="5018007" cy="275181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/>
        </p:nvSpPr>
        <p:spPr>
          <a:xfrm>
            <a:off x="8092229" y="4740526"/>
            <a:ext cx="32600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Second-order systems’ response to a step-input=1 with different values of damping ratios</a:t>
            </a:r>
            <a:endParaRPr/>
          </a:p>
        </p:txBody>
      </p:sp>
      <p:sp>
        <p:nvSpPr>
          <p:cNvPr id="89" name="Google Shape;89;p12"/>
          <p:cNvSpPr txBox="1"/>
          <p:nvPr/>
        </p:nvSpPr>
        <p:spPr>
          <a:xfrm>
            <a:off x="10119812" y="1312750"/>
            <a:ext cx="112723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UofA AME 300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336883" y="321176"/>
            <a:ext cx="7174247" cy="6134571"/>
          </a:xfrm>
          <a:prstGeom prst="rect">
            <a:avLst/>
          </a:prstGeom>
          <a:solidFill>
            <a:schemeClr val="dk1">
              <a:alpha val="14901"/>
            </a:schemeClr>
          </a:solidFill>
          <a:ln w="127000" cap="sq" cmpd="thinThick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8774" y="3110028"/>
            <a:ext cx="4993219" cy="320247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4000"/>
              <a:buFont typeface="Calibri"/>
              <a:buNone/>
            </a:pPr>
            <a:r>
              <a:rPr lang="en-US" sz="4000"/>
              <a:t>Purpose of Dynamic Cell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65335" y="1582107"/>
            <a:ext cx="6204984" cy="401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en-US" sz="1900" dirty="0"/>
              <a:t>Create a shock to impact a </a:t>
            </a:r>
            <a:r>
              <a:rPr lang="en-US" sz="1900" dirty="0" err="1"/>
              <a:t>Kulite</a:t>
            </a:r>
            <a:r>
              <a:rPr lang="en-US" sz="1900" dirty="0"/>
              <a:t> (brand of pressure transducer) mounted at the end of a shock tube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By mounting the transducer on the end-cap of the shock tube, a clean step function, pressure vs time, is what the </a:t>
            </a:r>
            <a:r>
              <a:rPr lang="en-US" sz="1900" dirty="0" err="1"/>
              <a:t>Kulite</a:t>
            </a:r>
            <a:r>
              <a:rPr lang="en-US" sz="1900" dirty="0"/>
              <a:t> is attempting </a:t>
            </a:r>
            <a:r>
              <a:rPr lang="en-US" sz="1900"/>
              <a:t>to measure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Output signal of </a:t>
            </a:r>
            <a:r>
              <a:rPr lang="en-US" sz="1900" dirty="0" err="1"/>
              <a:t>Kulite</a:t>
            </a:r>
            <a:r>
              <a:rPr lang="en-US" sz="1900" dirty="0"/>
              <a:t> will be able to determine the rise time, settling time, natural frequency, and overall frequency response of the transducer</a:t>
            </a:r>
            <a:endParaRPr sz="1900"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The diaphragm of the </a:t>
            </a:r>
            <a:r>
              <a:rPr lang="en-US" sz="1900" dirty="0" err="1"/>
              <a:t>Kulite</a:t>
            </a:r>
            <a:r>
              <a:rPr lang="en-US" sz="1900" dirty="0"/>
              <a:t> is the part of the device we wish to characterize</a:t>
            </a:r>
            <a:endParaRPr sz="1900"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Model to be used: XCE-062</a:t>
            </a:r>
            <a:endParaRPr sz="1900"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en-US" sz="1900" dirty="0"/>
              <a:t>Shock Tube replicates shock conditions (scaled) on the </a:t>
            </a:r>
            <a:r>
              <a:rPr lang="en-US" sz="1900" dirty="0" err="1"/>
              <a:t>Kulites</a:t>
            </a:r>
            <a:r>
              <a:rPr lang="en-US" sz="1900" dirty="0"/>
              <a:t> experienced in the full-size tunnels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en-US" sz="1900" dirty="0"/>
              <a:t>Information about frequency response can be applied to output filtering and the signal conditioners to have cleaner data collection</a:t>
            </a:r>
            <a:endParaRPr dirty="0"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8778" y="2090667"/>
            <a:ext cx="4993214" cy="101936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/>
          <p:nvPr/>
        </p:nvSpPr>
        <p:spPr>
          <a:xfrm>
            <a:off x="8959492" y="6455747"/>
            <a:ext cx="1127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UofA AME 300</a:t>
            </a:r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4414" y="329802"/>
            <a:ext cx="2457275" cy="147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/>
          <p:nvPr/>
        </p:nvSpPr>
        <p:spPr>
          <a:xfrm>
            <a:off x="9131830" y="1804172"/>
            <a:ext cx="1127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Kulite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033499" y="232577"/>
            <a:ext cx="105885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600"/>
              <a:buFont typeface="Calibri"/>
              <a:buNone/>
            </a:pPr>
            <a:r>
              <a:rPr lang="en-US" dirty="0"/>
              <a:t>Design Considerations for the Dynamic Cell</a:t>
            </a:r>
            <a:endParaRPr dirty="0"/>
          </a:p>
        </p:txBody>
      </p:sp>
      <p:cxnSp>
        <p:nvCxnSpPr>
          <p:cNvPr id="107" name="Google Shape;107;p14"/>
          <p:cNvCxnSpPr/>
          <p:nvPr/>
        </p:nvCxnSpPr>
        <p:spPr>
          <a:xfrm>
            <a:off x="1033499" y="1295177"/>
            <a:ext cx="10125000" cy="0"/>
          </a:xfrm>
          <a:prstGeom prst="straightConnector1">
            <a:avLst/>
          </a:prstGeom>
          <a:noFill/>
          <a:ln w="15875" cap="flat" cmpd="sng">
            <a:solidFill>
              <a:srgbClr val="1D5DC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 descr="Image result for x-t diagram shock tu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11177"/>
            <a:ext cx="5629900" cy="27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5629900" y="1637780"/>
            <a:ext cx="6253200" cy="3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Char char="•"/>
            </a:pPr>
            <a:r>
              <a:rPr lang="en-US" sz="1665" dirty="0"/>
              <a:t>Ideal design will allow 100 </a:t>
            </a:r>
            <a:r>
              <a:rPr lang="en-US" sz="1665" dirty="0" err="1"/>
              <a:t>ms</a:t>
            </a:r>
            <a:r>
              <a:rPr lang="en-US" sz="1665" dirty="0"/>
              <a:t> time delay between shock impact on transducer and the interference of expansion waves (being reflected back into transducer from wall).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 dirty="0"/>
              <a:t>Utilize X-t diagrams: illustrate at which point interference  from expansion waves occurs.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Char char="•"/>
            </a:pPr>
            <a:r>
              <a:rPr lang="en-US" sz="1665" dirty="0"/>
              <a:t>Shock wave needs to have sufficient time to normalize (become perpendicular to tube wall).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 dirty="0"/>
              <a:t>Shock needs to be able to collapse upon itself to have linearity.</a:t>
            </a:r>
            <a:endParaRPr sz="1665" dirty="0"/>
          </a:p>
          <a:p>
            <a:pPr marL="685800" lvl="1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665"/>
              <a:buChar char="•"/>
            </a:pPr>
            <a:r>
              <a:rPr lang="en-US" sz="1665" dirty="0"/>
              <a:t>Shock tube has an inner diameter of 3.068 inches.</a:t>
            </a:r>
            <a:endParaRPr sz="1665" dirty="0"/>
          </a:p>
          <a:p>
            <a:pPr marL="685800" lvl="1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 dirty="0"/>
              <a:t>Shock must move 20-times the pipe diameter (61.36 inches or 5.11 feet) to fully normalize prior to impacting </a:t>
            </a:r>
            <a:r>
              <a:rPr lang="en-US" sz="1665" dirty="0" err="1"/>
              <a:t>Kulite</a:t>
            </a:r>
            <a:r>
              <a:rPr lang="en-US" sz="1665" dirty="0"/>
              <a:t>.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Char char="•"/>
            </a:pPr>
            <a:r>
              <a:rPr lang="en-US" sz="1665" dirty="0"/>
              <a:t>Diaphragm should burst beginning at center to have uniform shock formation/consistent starting of tube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 dirty="0"/>
              <a:t>Use thin mylar sheets for diaphragm</a:t>
            </a:r>
            <a:endParaRPr sz="1665" dirty="0"/>
          </a:p>
          <a:p>
            <a:pPr marL="228600" lvl="0" indent="-22002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665"/>
              <a:buChar char="•"/>
            </a:pPr>
            <a:r>
              <a:rPr lang="en-US" sz="1665" dirty="0"/>
              <a:t>Structural considerations</a:t>
            </a:r>
            <a:endParaRPr sz="1665" dirty="0"/>
          </a:p>
          <a:p>
            <a:pPr marL="685800" lvl="1" indent="-22002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665"/>
              <a:buChar char="•"/>
            </a:pPr>
            <a:r>
              <a:rPr lang="en-US" sz="1665" dirty="0"/>
              <a:t>Use of 304/316 stainless steel because of their resistance to corrosion</a:t>
            </a:r>
            <a:endParaRPr sz="1665" dirty="0"/>
          </a:p>
          <a:p>
            <a:pPr marL="685800" lvl="1" indent="-22002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665"/>
              <a:buChar char="•"/>
            </a:pPr>
            <a:r>
              <a:rPr lang="en-US" sz="1665" dirty="0"/>
              <a:t>Schedule 40 pipe used to ensure the pipe would be safe at designed pressures with a large factor of safety</a:t>
            </a:r>
            <a:endParaRPr sz="1665" dirty="0"/>
          </a:p>
          <a:p>
            <a:pPr marL="685800" lvl="1" indent="-220027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665"/>
              <a:buChar char="•"/>
            </a:pPr>
            <a:r>
              <a:rPr lang="en-US" sz="1665" dirty="0"/>
              <a:t>Nominal pipe size of 3 inches was most cost efficient while attempting to maximize volume for air flow</a:t>
            </a:r>
            <a:endParaRPr sz="1665" dirty="0"/>
          </a:p>
          <a:p>
            <a:pPr marL="228600" lvl="0" indent="-14052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87"/>
              <a:buFont typeface="Calibri"/>
              <a:buNone/>
            </a:pPr>
            <a:endParaRPr sz="1387" dirty="0"/>
          </a:p>
          <a:p>
            <a:pPr marL="685800" lvl="1" indent="-14052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87"/>
              <a:buNone/>
            </a:pPr>
            <a:endParaRPr sz="1387" dirty="0"/>
          </a:p>
          <a:p>
            <a:pPr marL="228600" lvl="0" indent="-14052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87"/>
              <a:buFont typeface="Calibri"/>
              <a:buNone/>
            </a:pPr>
            <a:endParaRPr sz="1387" dirty="0"/>
          </a:p>
        </p:txBody>
      </p:sp>
      <p:sp>
        <p:nvSpPr>
          <p:cNvPr id="110" name="Google Shape;110;p14"/>
          <p:cNvSpPr txBox="1"/>
          <p:nvPr/>
        </p:nvSpPr>
        <p:spPr>
          <a:xfrm>
            <a:off x="2089107" y="5520680"/>
            <a:ext cx="145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Wikipedia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782090" y="296646"/>
            <a:ext cx="1076547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600"/>
              <a:buFont typeface="Calibri"/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513347" y="1119576"/>
            <a:ext cx="11165306" cy="50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Generate a normal shock to induce pressure increase across transducer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Pressure ratio designed to accurately match conditions experienced in wind tunnel test section (as closely as possible)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Can determine pressure and temperature ratios from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   incident and reflected shock waves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12" y="4857123"/>
            <a:ext cx="6468417" cy="9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020" y="3445754"/>
            <a:ext cx="59436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4999" y="4290726"/>
            <a:ext cx="19716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5950" y="3240682"/>
            <a:ext cx="200977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782090" y="296646"/>
            <a:ext cx="1076547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600"/>
              <a:buFont typeface="Calibri"/>
              <a:buNone/>
            </a:pPr>
            <a:r>
              <a:rPr lang="en-US"/>
              <a:t>Dynamic Cell Design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513347" y="1119576"/>
            <a:ext cx="11165306" cy="50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Kulite mounted in back-wall of the shock-tube (to have as close to perfect of a step function being measured)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Total Shock Tube Length: 12 feet (2x 6 feet pipes)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Inner Diameter of Shock Tube: 3.068 inches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Bolt on flanges to form the ends of the shock tube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Weld on flanges on the inner ends of the two pipes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Diaphragm portion formed by four individual steel plates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Two permanent plates to match inner diameter of the pipe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Two removable plates that will hold the mylar in between them, modifiable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Dowel pins ensuring alignment between each set of plates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Material: Stainless Steel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143000" lvl="2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2787" y="1603513"/>
            <a:ext cx="3444779" cy="27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782090" y="296646"/>
            <a:ext cx="1076547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600"/>
              <a:buFont typeface="Calibri"/>
              <a:buNone/>
            </a:pPr>
            <a:r>
              <a:rPr lang="en-US"/>
              <a:t>Parts Received/Raw Materials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13347" y="1119576"/>
            <a:ext cx="11165306" cy="50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(2) Six-foot stainless steel pipes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(4) Unthreaded stainless steel flanges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(2) Stainless steel end caps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(2) ¼ inch thick stainless steel plate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(2) ½ inch thick stainless steel plate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Stainless steel bolts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Stainless steel dowel pins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925" y="1004425"/>
            <a:ext cx="3810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075" y="3832875"/>
            <a:ext cx="2695550" cy="26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405" y="3354650"/>
            <a:ext cx="2155050" cy="31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9613500" y="3223050"/>
            <a:ext cx="25785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Calibri"/>
                <a:ea typeface="Calibri"/>
                <a:cs typeface="Calibri"/>
                <a:sym typeface="Calibri"/>
              </a:rPr>
              <a:t>Source: Des Moines Steel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9613500" y="5658300"/>
            <a:ext cx="25785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Source: McMaster Carr</a:t>
            </a:r>
            <a:endParaRPr sz="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3634925" y="6356350"/>
            <a:ext cx="19077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Source: TorqBolt</a:t>
            </a:r>
            <a:endParaRPr sz="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782090" y="296646"/>
            <a:ext cx="1076547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600"/>
              <a:buFont typeface="Calibri"/>
              <a:buNone/>
            </a:pPr>
            <a:r>
              <a:rPr lang="en-US"/>
              <a:t>Drawings of Parts to be Machined</a:t>
            </a:r>
            <a:endParaRPr/>
          </a:p>
        </p:txBody>
      </p:sp>
      <p:pic>
        <p:nvPicPr>
          <p:cNvPr id="145" name="Google Shape;14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781" y="1178728"/>
            <a:ext cx="5766047" cy="334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557670"/>
            <a:ext cx="5916000" cy="3524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782090" y="296646"/>
            <a:ext cx="1076547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3600"/>
              <a:buFont typeface="Calibri"/>
              <a:buNone/>
            </a:pPr>
            <a:r>
              <a:rPr lang="en-US"/>
              <a:t>Difficulties to Overcome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513347" y="1119576"/>
            <a:ext cx="11165306" cy="50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Flanges must be welded to the pipe; very difficult to implement while keeping the parts concentric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Thus, the requirement for the two additional permanent plates to ensure there is no step from the driver section to the vacuum section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After welding, additional machining is very difficult with such a large assembly (in-house machine shop does not have lathe large enough to accomplish this)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 flange may be welded crooked onto the pipe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 end of the pipe may have come out of round near the welding region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/>
              <a:t>Characterizing of mylar sheets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Due to material properties, a given thickness of mylar may burst at a variety of different pressures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Multitude of tests must be performed to average the data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thickness of mylar determines the pressure difference before it burst and thus the Mach number of the shock tube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Arizona">
      <a:dk1>
        <a:srgbClr val="0C234B"/>
      </a:dk1>
      <a:lt1>
        <a:srgbClr val="FFFFFF"/>
      </a:lt1>
      <a:dk2>
        <a:srgbClr val="AB0520"/>
      </a:dk2>
      <a:lt2>
        <a:srgbClr val="F4EDE5"/>
      </a:lt2>
      <a:accent1>
        <a:srgbClr val="E2E9EB"/>
      </a:accent1>
      <a:accent2>
        <a:srgbClr val="70B865"/>
      </a:accent2>
      <a:accent3>
        <a:srgbClr val="007D84"/>
      </a:accent3>
      <a:accent4>
        <a:srgbClr val="9EABAE"/>
      </a:accent4>
      <a:accent5>
        <a:srgbClr val="A95C42"/>
      </a:accent5>
      <a:accent6>
        <a:srgbClr val="000000"/>
      </a:accent6>
      <a:hlink>
        <a:srgbClr val="007D84"/>
      </a:hlink>
      <a:folHlink>
        <a:srgbClr val="70B86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Widescreen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Dynamic Calibration of Pressure Transducers in a Shock Tube: Boundary Layer Stability &amp; Transition Laboratory</vt:lpstr>
      <vt:lpstr>Background/Motivation</vt:lpstr>
      <vt:lpstr>Purpose of Dynamic Cell</vt:lpstr>
      <vt:lpstr>Design Considerations for the Dynamic Cell</vt:lpstr>
      <vt:lpstr>Approach</vt:lpstr>
      <vt:lpstr>Dynamic Cell Design</vt:lpstr>
      <vt:lpstr>Parts Received/Raw Materials</vt:lpstr>
      <vt:lpstr>Drawings of Parts to be Machined</vt:lpstr>
      <vt:lpstr>Difficulties to Overcome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Calibration of Pressure Transducers in a Shock Tube: Boundary Layer Stability &amp; Transition Laboratory</dc:title>
  <cp:lastModifiedBy>Dashiel Pudwill</cp:lastModifiedBy>
  <cp:revision>2</cp:revision>
  <dcterms:modified xsi:type="dcterms:W3CDTF">2020-04-01T20:17:07Z</dcterms:modified>
</cp:coreProperties>
</file>